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61" r:id="rId2"/>
    <p:sldId id="259" r:id="rId3"/>
    <p:sldId id="263" r:id="rId4"/>
    <p:sldId id="264" r:id="rId5"/>
    <p:sldId id="285" r:id="rId6"/>
    <p:sldId id="277" r:id="rId7"/>
    <p:sldId id="266" r:id="rId8"/>
    <p:sldId id="267" r:id="rId9"/>
    <p:sldId id="268" r:id="rId10"/>
    <p:sldId id="271" r:id="rId11"/>
    <p:sldId id="274" r:id="rId12"/>
    <p:sldId id="278" r:id="rId13"/>
    <p:sldId id="279" r:id="rId14"/>
    <p:sldId id="286" r:id="rId15"/>
    <p:sldId id="287" r:id="rId16"/>
    <p:sldId id="288" r:id="rId17"/>
    <p:sldId id="280" r:id="rId18"/>
    <p:sldId id="290" r:id="rId19"/>
    <p:sldId id="291" r:id="rId20"/>
    <p:sldId id="292" r:id="rId21"/>
    <p:sldId id="293" r:id="rId22"/>
    <p:sldId id="294" r:id="rId23"/>
    <p:sldId id="298" r:id="rId24"/>
    <p:sldId id="295" r:id="rId25"/>
    <p:sldId id="296" r:id="rId26"/>
    <p:sldId id="297" r:id="rId27"/>
    <p:sldId id="269" r:id="rId28"/>
    <p:sldId id="273" r:id="rId29"/>
    <p:sldId id="282" r:id="rId30"/>
    <p:sldId id="283" r:id="rId31"/>
    <p:sldId id="284"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10"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eg>
</file>

<file path=ppt/media/image10.gif>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705600" y="4206240"/>
            <a:ext cx="960120" cy="457200"/>
          </a:xfrm>
        </p:spPr>
        <p:txBody>
          <a:bodyPr/>
          <a:lstStyle/>
          <a:p>
            <a:fld id="{1D8BD707-D9CF-40AE-B4C6-C98DA3205C09}" type="datetimeFigureOut">
              <a:rPr lang="en-US" smtClean="0"/>
              <a:pPr/>
              <a:t>7/9/2018</a:t>
            </a:fld>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7/9/2018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Date Placeholder 25"/>
          <p:cNvSpPr>
            <a:spLocks noGrp="1"/>
          </p:cNvSpPr>
          <p:nvPr>
            <p:ph type="dt" sz="half" idx="10"/>
          </p:nvPr>
        </p:nvSpPr>
        <p:spPr/>
        <p:txBody>
          <a:bodyPr rtlCol="0"/>
          <a:lstStyle/>
          <a:p>
            <a:fld id="{1D8BD707-D9CF-40AE-B4C6-C98DA3205C09}" type="datetimeFigureOut">
              <a:rPr lang="en-US" smtClean="0"/>
              <a:pPr/>
              <a:t>7/9/2018</a:t>
            </a:fld>
            <a:endParaRPr lang="en-US"/>
          </a:p>
        </p:txBody>
      </p:sp>
      <p:sp>
        <p:nvSpPr>
          <p:cNvPr id="27" name="Slide Number Placeholder 26"/>
          <p:cNvSpPr>
            <a:spLocks noGrp="1"/>
          </p:cNvSpPr>
          <p:nvPr>
            <p:ph type="sldNum" sz="quarter" idx="11"/>
          </p:nvPr>
        </p:nvSpPr>
        <p:spPr/>
        <p:txBody>
          <a:bodyPr rtlCol="0"/>
          <a:lstStyle/>
          <a:p>
            <a:fld id="{B6F15528-21DE-4FAA-801E-634DDDAF4B2B}" type="slidenum">
              <a:rPr lang="en-US" smtClean="0"/>
              <a:pPr/>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a:xfrm>
            <a:off x="6583680" y="612648"/>
            <a:ext cx="957264" cy="457200"/>
          </a:xfrm>
        </p:spPr>
        <p:txBody>
          <a:bodyPr/>
          <a:lstStyle/>
          <a:p>
            <a:fld id="{1D8BD707-D9CF-40AE-B4C6-C98DA3205C09}" type="datetimeFigureOut">
              <a:rPr lang="en-US" smtClean="0"/>
              <a:pPr/>
              <a:t>7/9/2018</a:t>
            </a:fld>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7/9/2018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1D8BD707-D9CF-40AE-B4C6-C98DA3205C09}" type="datetimeFigureOut">
              <a:rPr lang="en-US" smtClean="0"/>
              <a:pPr/>
              <a:t>7/9/2018</a:t>
            </a:fld>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hr-HR" dirty="0" smtClean="0"/>
              <a:t>FOOD &amp; DRINK</a:t>
            </a:r>
            <a:endParaRPr lang="en-US" dirty="0"/>
          </a:p>
        </p:txBody>
      </p:sp>
      <p:sp>
        <p:nvSpPr>
          <p:cNvPr id="2" name="Subtitle 1"/>
          <p:cNvSpPr>
            <a:spLocks noGrp="1"/>
          </p:cNvSpPr>
          <p:nvPr>
            <p:ph type="subTitle" idx="1"/>
          </p:nvPr>
        </p:nvSpPr>
        <p:spPr/>
        <p:txBody>
          <a:bodyPr/>
          <a:lstStyle/>
          <a:p>
            <a:endParaRPr lang="en-US" dirty="0"/>
          </a:p>
        </p:txBody>
      </p:sp>
    </p:spTree>
    <p:extLst>
      <p:ext uri="{BB962C8B-B14F-4D97-AF65-F5344CB8AC3E}">
        <p14:creationId xmlns="" xmlns:p14="http://schemas.microsoft.com/office/powerpoint/2010/main" val="35703239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295400"/>
            <a:ext cx="7772400" cy="1362075"/>
          </a:xfrm>
        </p:spPr>
        <p:txBody>
          <a:bodyPr/>
          <a:lstStyle/>
          <a:p>
            <a:pPr algn="ctr"/>
            <a:r>
              <a:rPr lang="hr-HR" dirty="0" smtClean="0"/>
              <a:t>rice – el arroz</a:t>
            </a:r>
            <a:endParaRPr lang="en-US" dirty="0"/>
          </a:p>
        </p:txBody>
      </p:sp>
      <p:pic>
        <p:nvPicPr>
          <p:cNvPr id="4" name="Picture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971800" y="3171422"/>
            <a:ext cx="3657600" cy="2633907"/>
          </a:xfrm>
          <a:prstGeom prst="rect">
            <a:avLst/>
          </a:prstGeom>
        </p:spPr>
      </p:pic>
    </p:spTree>
    <p:extLst>
      <p:ext uri="{BB962C8B-B14F-4D97-AF65-F5344CB8AC3E}">
        <p14:creationId xmlns="" xmlns:p14="http://schemas.microsoft.com/office/powerpoint/2010/main" val="27419842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pPr algn="ctr"/>
            <a:r>
              <a:rPr lang="hr-HR" dirty="0" smtClean="0"/>
              <a:t>tomato – el tomate</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438400" y="2667000"/>
            <a:ext cx="4114800" cy="3628281"/>
          </a:xfrm>
          <a:prstGeom prst="rect">
            <a:avLst/>
          </a:prstGeom>
        </p:spPr>
      </p:pic>
    </p:spTree>
    <p:extLst>
      <p:ext uri="{BB962C8B-B14F-4D97-AF65-F5344CB8AC3E}">
        <p14:creationId xmlns="" xmlns:p14="http://schemas.microsoft.com/office/powerpoint/2010/main" val="41353930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219200"/>
            <a:ext cx="7772400" cy="1362075"/>
          </a:xfrm>
        </p:spPr>
        <p:txBody>
          <a:bodyPr/>
          <a:lstStyle/>
          <a:p>
            <a:pPr algn="ctr"/>
            <a:r>
              <a:rPr lang="hr-HR" dirty="0" smtClean="0"/>
              <a:t>juice – el jugo</a:t>
            </a:r>
            <a:endParaRPr lang="en-US" dirty="0"/>
          </a:p>
        </p:txBody>
      </p:sp>
      <p:pic>
        <p:nvPicPr>
          <p:cNvPr id="4" name="Picture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971800" y="2971800"/>
            <a:ext cx="3352800" cy="3112516"/>
          </a:xfrm>
          <a:prstGeom prst="rect">
            <a:avLst/>
          </a:prstGeom>
        </p:spPr>
      </p:pic>
    </p:spTree>
    <p:extLst>
      <p:ext uri="{BB962C8B-B14F-4D97-AF65-F5344CB8AC3E}">
        <p14:creationId xmlns="" xmlns:p14="http://schemas.microsoft.com/office/powerpoint/2010/main" val="14430210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pPr algn="ctr"/>
            <a:r>
              <a:rPr lang="hr-HR" dirty="0" smtClean="0"/>
              <a:t>chicken – el pollo</a:t>
            </a:r>
            <a:endParaRPr lang="en-US" dirty="0"/>
          </a:p>
        </p:txBody>
      </p:sp>
      <p:pic>
        <p:nvPicPr>
          <p:cNvPr id="5" name="Picture 4"/>
          <p:cNvPicPr>
            <a:picLocks noChangeAspect="1"/>
          </p:cNvPicPr>
          <p:nvPr/>
        </p:nvPicPr>
        <p:blipFill>
          <a:blip r:embed="rId2" cstate="print">
            <a:clrChange>
              <a:clrFrom>
                <a:srgbClr val="FDFDFD"/>
              </a:clrFrom>
              <a:clrTo>
                <a:srgbClr val="FDFDFD">
                  <a:alpha val="0"/>
                </a:srgbClr>
              </a:clrTo>
            </a:clrChange>
            <a:extLst>
              <a:ext uri="{28A0092B-C50C-407E-A947-70E740481C1C}">
                <a14:useLocalDpi xmlns="" xmlns:a14="http://schemas.microsoft.com/office/drawing/2010/main" val="0"/>
              </a:ext>
            </a:extLst>
          </a:blip>
          <a:stretch>
            <a:fillRect/>
          </a:stretch>
        </p:blipFill>
        <p:spPr>
          <a:xfrm>
            <a:off x="1676400" y="2971800"/>
            <a:ext cx="5257800" cy="2957513"/>
          </a:xfrm>
          <a:prstGeom prst="rect">
            <a:avLst/>
          </a:prstGeom>
        </p:spPr>
      </p:pic>
    </p:spTree>
    <p:extLst>
      <p:ext uri="{BB962C8B-B14F-4D97-AF65-F5344CB8AC3E}">
        <p14:creationId xmlns="" xmlns:p14="http://schemas.microsoft.com/office/powerpoint/2010/main" val="10530225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143000"/>
            <a:ext cx="7772400" cy="1362075"/>
          </a:xfrm>
        </p:spPr>
        <p:txBody>
          <a:bodyPr/>
          <a:lstStyle/>
          <a:p>
            <a:pPr algn="ctr"/>
            <a:r>
              <a:rPr lang="hr-HR" dirty="0" smtClean="0"/>
              <a:t>cheese – el queso</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667000" y="2971800"/>
            <a:ext cx="3581795" cy="3165307"/>
          </a:xfrm>
          <a:prstGeom prst="rect">
            <a:avLst/>
          </a:prstGeom>
        </p:spPr>
      </p:pic>
    </p:spTree>
    <p:extLst>
      <p:ext uri="{BB962C8B-B14F-4D97-AF65-F5344CB8AC3E}">
        <p14:creationId xmlns="" xmlns:p14="http://schemas.microsoft.com/office/powerpoint/2010/main" val="31289393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pPr algn="ctr"/>
            <a:r>
              <a:rPr lang="hr-HR" dirty="0" smtClean="0"/>
              <a:t>potato – la pata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286000" y="2895600"/>
            <a:ext cx="4596882" cy="3581400"/>
          </a:xfrm>
          <a:prstGeom prst="rect">
            <a:avLst/>
          </a:prstGeom>
        </p:spPr>
      </p:pic>
    </p:spTree>
    <p:extLst>
      <p:ext uri="{BB962C8B-B14F-4D97-AF65-F5344CB8AC3E}">
        <p14:creationId xmlns="" xmlns:p14="http://schemas.microsoft.com/office/powerpoint/2010/main" val="31289393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143000"/>
            <a:ext cx="7772400" cy="1362075"/>
          </a:xfrm>
        </p:spPr>
        <p:txBody>
          <a:bodyPr/>
          <a:lstStyle/>
          <a:p>
            <a:pPr algn="ctr"/>
            <a:r>
              <a:rPr lang="hr-HR" dirty="0" smtClean="0"/>
              <a:t>fish – el pescado</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590800" y="3048000"/>
            <a:ext cx="4114800" cy="3209544"/>
          </a:xfrm>
          <a:prstGeom prst="rect">
            <a:avLst/>
          </a:prstGeom>
        </p:spPr>
      </p:pic>
    </p:spTree>
    <p:extLst>
      <p:ext uri="{BB962C8B-B14F-4D97-AF65-F5344CB8AC3E}">
        <p14:creationId xmlns="" xmlns:p14="http://schemas.microsoft.com/office/powerpoint/2010/main" val="31225101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219200"/>
            <a:ext cx="7772400" cy="1362075"/>
          </a:xfrm>
        </p:spPr>
        <p:txBody>
          <a:bodyPr/>
          <a:lstStyle/>
          <a:p>
            <a:pPr algn="ctr"/>
            <a:r>
              <a:rPr lang="hr-HR" dirty="0" smtClean="0"/>
              <a:t>soup – la sopa</a:t>
            </a:r>
            <a:endParaRPr lang="en-US" dirty="0"/>
          </a:p>
        </p:txBody>
      </p:sp>
      <p:pic>
        <p:nvPicPr>
          <p:cNvPr id="4" name="Picture 3"/>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590800" y="2825840"/>
            <a:ext cx="4049025" cy="3347194"/>
          </a:xfrm>
          <a:prstGeom prst="rect">
            <a:avLst/>
          </a:prstGeom>
        </p:spPr>
      </p:pic>
    </p:spTree>
    <p:extLst>
      <p:ext uri="{BB962C8B-B14F-4D97-AF65-F5344CB8AC3E}">
        <p14:creationId xmlns="" xmlns:p14="http://schemas.microsoft.com/office/powerpoint/2010/main" val="7477923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2400" cy="1362075"/>
          </a:xfrm>
        </p:spPr>
        <p:txBody>
          <a:bodyPr/>
          <a:lstStyle/>
          <a:p>
            <a:pPr algn="ctr"/>
            <a:r>
              <a:rPr lang="hr-HR" dirty="0" smtClean="0"/>
              <a:t>onon – la cebolla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895600" y="2819400"/>
            <a:ext cx="3657600" cy="3485171"/>
          </a:xfrm>
          <a:prstGeom prst="rect">
            <a:avLst/>
          </a:prstGeom>
        </p:spPr>
      </p:pic>
    </p:spTree>
    <p:extLst>
      <p:ext uri="{BB962C8B-B14F-4D97-AF65-F5344CB8AC3E}">
        <p14:creationId xmlns="" xmlns:p14="http://schemas.microsoft.com/office/powerpoint/2010/main" val="8604069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990600"/>
            <a:ext cx="7772400" cy="1362075"/>
          </a:xfrm>
        </p:spPr>
        <p:txBody>
          <a:bodyPr/>
          <a:lstStyle/>
          <a:p>
            <a:pPr algn="ctr"/>
            <a:r>
              <a:rPr lang="hr-HR" dirty="0" smtClean="0"/>
              <a:t>beer – la cerveza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362200" y="2255949"/>
            <a:ext cx="4602051" cy="4602051"/>
          </a:xfrm>
          <a:prstGeom prst="rect">
            <a:avLst/>
          </a:prstGeom>
        </p:spPr>
      </p:pic>
    </p:spTree>
    <p:extLst>
      <p:ext uri="{BB962C8B-B14F-4D97-AF65-F5344CB8AC3E}">
        <p14:creationId xmlns="" xmlns:p14="http://schemas.microsoft.com/office/powerpoint/2010/main" val="8604069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r-HR" dirty="0" smtClean="0"/>
              <a:t>BASICS</a:t>
            </a:r>
            <a:endParaRPr lang="en-US" dirty="0"/>
          </a:p>
        </p:txBody>
      </p:sp>
      <p:sp>
        <p:nvSpPr>
          <p:cNvPr id="3" name="Text Placeholder 2"/>
          <p:cNvSpPr>
            <a:spLocks noGrp="1"/>
          </p:cNvSpPr>
          <p:nvPr>
            <p:ph type="body" idx="1"/>
          </p:nvPr>
        </p:nvSpPr>
        <p:spPr/>
        <p:txBody>
          <a:bodyPr>
            <a:normAutofit/>
          </a:bodyPr>
          <a:lstStyle/>
          <a:p>
            <a:r>
              <a:rPr lang="hr-HR" sz="4000" dirty="0" smtClean="0">
                <a:solidFill>
                  <a:schemeClr val="accent5">
                    <a:lumMod val="75000"/>
                  </a:schemeClr>
                </a:solidFill>
              </a:rPr>
              <a:t>Introduction</a:t>
            </a:r>
            <a:endParaRPr lang="en-US" sz="4000" dirty="0">
              <a:solidFill>
                <a:schemeClr val="accent5">
                  <a:lumMod val="75000"/>
                </a:schemeClr>
              </a:solidFill>
            </a:endParaRPr>
          </a:p>
        </p:txBody>
      </p:sp>
    </p:spTree>
    <p:extLst>
      <p:ext uri="{BB962C8B-B14F-4D97-AF65-F5344CB8AC3E}">
        <p14:creationId xmlns="" xmlns:p14="http://schemas.microsoft.com/office/powerpoint/2010/main" val="36818749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295400"/>
            <a:ext cx="7772400" cy="1362075"/>
          </a:xfrm>
        </p:spPr>
        <p:txBody>
          <a:bodyPr/>
          <a:lstStyle/>
          <a:p>
            <a:pPr algn="ctr"/>
            <a:r>
              <a:rPr lang="hr-HR" dirty="0" smtClean="0"/>
              <a:t>tea – </a:t>
            </a:r>
            <a:r>
              <a:rPr lang="hr-HR" dirty="0"/>
              <a:t>el té</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514600" y="2819400"/>
            <a:ext cx="3810000" cy="3810000"/>
          </a:xfrm>
          <a:prstGeom prst="rect">
            <a:avLst/>
          </a:prstGeom>
        </p:spPr>
      </p:pic>
    </p:spTree>
    <p:extLst>
      <p:ext uri="{BB962C8B-B14F-4D97-AF65-F5344CB8AC3E}">
        <p14:creationId xmlns="" xmlns:p14="http://schemas.microsoft.com/office/powerpoint/2010/main" val="144032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914400"/>
            <a:ext cx="7772400" cy="1362075"/>
          </a:xfrm>
        </p:spPr>
        <p:txBody>
          <a:bodyPr/>
          <a:lstStyle/>
          <a:p>
            <a:pPr algn="ctr"/>
            <a:r>
              <a:rPr lang="hr-HR" dirty="0" smtClean="0"/>
              <a:t>apple – la manzana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743200" y="2667000"/>
            <a:ext cx="3848100" cy="3820215"/>
          </a:xfrm>
          <a:prstGeom prst="rect">
            <a:avLst/>
          </a:prstGeom>
        </p:spPr>
      </p:pic>
    </p:spTree>
    <p:extLst>
      <p:ext uri="{BB962C8B-B14F-4D97-AF65-F5344CB8AC3E}">
        <p14:creationId xmlns="" xmlns:p14="http://schemas.microsoft.com/office/powerpoint/2010/main" val="24798710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2400" cy="1362075"/>
          </a:xfrm>
        </p:spPr>
        <p:txBody>
          <a:bodyPr/>
          <a:lstStyle/>
          <a:p>
            <a:pPr algn="ctr"/>
            <a:r>
              <a:rPr lang="hr-HR" dirty="0"/>
              <a:t>o</a:t>
            </a:r>
            <a:r>
              <a:rPr lang="hr-HR" dirty="0" smtClean="0"/>
              <a:t>range – la naranja</a:t>
            </a:r>
            <a:endParaRPr lang="en-US" dirty="0"/>
          </a:p>
        </p:txBody>
      </p:sp>
      <p:pic>
        <p:nvPicPr>
          <p:cNvPr id="3" name="Picture 2"/>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 xmlns:a14="http://schemas.microsoft.com/office/drawing/2010/main" val="0"/>
              </a:ext>
            </a:extLst>
          </a:blip>
          <a:stretch>
            <a:fillRect/>
          </a:stretch>
        </p:blipFill>
        <p:spPr>
          <a:xfrm>
            <a:off x="2633729" y="2881396"/>
            <a:ext cx="4148071" cy="3290803"/>
          </a:xfrm>
          <a:prstGeom prst="rect">
            <a:avLst/>
          </a:prstGeom>
        </p:spPr>
      </p:pic>
    </p:spTree>
    <p:extLst>
      <p:ext uri="{BB962C8B-B14F-4D97-AF65-F5344CB8AC3E}">
        <p14:creationId xmlns="" xmlns:p14="http://schemas.microsoft.com/office/powerpoint/2010/main" val="1262310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pPr algn="ctr"/>
            <a:r>
              <a:rPr lang="hr-HR" dirty="0" smtClean="0"/>
              <a:t>lemon – el limon</a:t>
            </a:r>
            <a:endParaRPr lang="en-US" dirty="0"/>
          </a:p>
        </p:txBody>
      </p:sp>
      <p:pic>
        <p:nvPicPr>
          <p:cNvPr id="3" name="Picture 2"/>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 xmlns:a14="http://schemas.microsoft.com/office/drawing/2010/main" val="0"/>
              </a:ext>
            </a:extLst>
          </a:blip>
          <a:stretch>
            <a:fillRect/>
          </a:stretch>
        </p:blipFill>
        <p:spPr>
          <a:xfrm>
            <a:off x="2667000" y="2514600"/>
            <a:ext cx="3962400" cy="3962400"/>
          </a:xfrm>
          <a:prstGeom prst="rect">
            <a:avLst/>
          </a:prstGeom>
        </p:spPr>
      </p:pic>
    </p:spTree>
    <p:extLst>
      <p:ext uri="{BB962C8B-B14F-4D97-AF65-F5344CB8AC3E}">
        <p14:creationId xmlns="" xmlns:p14="http://schemas.microsoft.com/office/powerpoint/2010/main" val="10052164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295400"/>
            <a:ext cx="7772400" cy="1362075"/>
          </a:xfrm>
        </p:spPr>
        <p:txBody>
          <a:bodyPr/>
          <a:lstStyle/>
          <a:p>
            <a:pPr algn="ctr"/>
            <a:r>
              <a:rPr lang="hr-HR" dirty="0" smtClean="0"/>
              <a:t>sandwich – el emparedado</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647682" y="2514600"/>
            <a:ext cx="3956014" cy="3963926"/>
          </a:xfrm>
          <a:prstGeom prst="rect">
            <a:avLst/>
          </a:prstGeom>
        </p:spPr>
      </p:pic>
    </p:spTree>
    <p:extLst>
      <p:ext uri="{BB962C8B-B14F-4D97-AF65-F5344CB8AC3E}">
        <p14:creationId xmlns="" xmlns:p14="http://schemas.microsoft.com/office/powerpoint/2010/main" val="2302317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990600"/>
            <a:ext cx="7772400" cy="1362075"/>
          </a:xfrm>
        </p:spPr>
        <p:txBody>
          <a:bodyPr/>
          <a:lstStyle/>
          <a:p>
            <a:pPr algn="ctr"/>
            <a:r>
              <a:rPr lang="hr-HR" dirty="0" smtClean="0"/>
              <a:t>strawberry – la fresa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828800" y="2667000"/>
            <a:ext cx="5410200" cy="3668172"/>
          </a:xfrm>
          <a:prstGeom prst="rect">
            <a:avLst/>
          </a:prstGeom>
        </p:spPr>
      </p:pic>
    </p:spTree>
    <p:extLst>
      <p:ext uri="{BB962C8B-B14F-4D97-AF65-F5344CB8AC3E}">
        <p14:creationId xmlns="" xmlns:p14="http://schemas.microsoft.com/office/powerpoint/2010/main" val="4128711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pPr algn="ctr"/>
            <a:r>
              <a:rPr lang="hr-HR" dirty="0"/>
              <a:t>e</a:t>
            </a:r>
            <a:r>
              <a:rPr lang="hr-HR" dirty="0" smtClean="0"/>
              <a:t>gg – el huevo</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743201" y="2920213"/>
            <a:ext cx="3657600" cy="3450336"/>
          </a:xfrm>
          <a:prstGeom prst="rect">
            <a:avLst/>
          </a:prstGeom>
        </p:spPr>
      </p:pic>
    </p:spTree>
    <p:extLst>
      <p:ext uri="{BB962C8B-B14F-4D97-AF65-F5344CB8AC3E}">
        <p14:creationId xmlns="" xmlns:p14="http://schemas.microsoft.com/office/powerpoint/2010/main" val="41287119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r-HR" dirty="0" smtClean="0"/>
              <a:t>BASICS</a:t>
            </a:r>
            <a:endParaRPr lang="en-US" dirty="0"/>
          </a:p>
        </p:txBody>
      </p:sp>
      <p:sp>
        <p:nvSpPr>
          <p:cNvPr id="3" name="Text Placeholder 2"/>
          <p:cNvSpPr>
            <a:spLocks noGrp="1"/>
          </p:cNvSpPr>
          <p:nvPr>
            <p:ph type="body" idx="1"/>
          </p:nvPr>
        </p:nvSpPr>
        <p:spPr/>
        <p:txBody>
          <a:bodyPr>
            <a:normAutofit/>
          </a:bodyPr>
          <a:lstStyle/>
          <a:p>
            <a:r>
              <a:rPr lang="hr-HR" sz="4000" dirty="0" smtClean="0">
                <a:solidFill>
                  <a:schemeClr val="accent5">
                    <a:lumMod val="75000"/>
                  </a:schemeClr>
                </a:solidFill>
              </a:rPr>
              <a:t>Sentences</a:t>
            </a:r>
          </a:p>
        </p:txBody>
      </p:sp>
    </p:spTree>
    <p:extLst>
      <p:ext uri="{BB962C8B-B14F-4D97-AF65-F5344CB8AC3E}">
        <p14:creationId xmlns="" xmlns:p14="http://schemas.microsoft.com/office/powerpoint/2010/main" val="33980698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2400" cy="1362075"/>
          </a:xfrm>
        </p:spPr>
        <p:txBody>
          <a:bodyPr/>
          <a:lstStyle/>
          <a:p>
            <a:r>
              <a:rPr lang="hr-HR" dirty="0" smtClean="0"/>
              <a:t>Sentences</a:t>
            </a:r>
            <a:endParaRPr lang="en-US" dirty="0"/>
          </a:p>
        </p:txBody>
      </p:sp>
      <p:sp>
        <p:nvSpPr>
          <p:cNvPr id="3" name="Text Placeholder 2"/>
          <p:cNvSpPr>
            <a:spLocks noGrp="1"/>
          </p:cNvSpPr>
          <p:nvPr>
            <p:ph type="body" idx="1"/>
          </p:nvPr>
        </p:nvSpPr>
        <p:spPr>
          <a:xfrm>
            <a:off x="722313" y="2547938"/>
            <a:ext cx="7772400" cy="3852862"/>
          </a:xfrm>
        </p:spPr>
        <p:txBody>
          <a:bodyPr>
            <a:noAutofit/>
          </a:bodyPr>
          <a:lstStyle/>
          <a:p>
            <a:pPr marL="457200" indent="-457200">
              <a:buFont typeface="Wingdings" pitchFamily="2" charset="2"/>
              <a:buChar char="v"/>
            </a:pPr>
            <a:r>
              <a:rPr lang="hr-HR" sz="2800" dirty="0" smtClean="0">
                <a:solidFill>
                  <a:schemeClr val="accent5">
                    <a:lumMod val="75000"/>
                  </a:schemeClr>
                </a:solidFill>
              </a:rPr>
              <a:t>Si, yo cocino. – Yes, I do cook.</a:t>
            </a:r>
          </a:p>
          <a:p>
            <a:pPr marL="457200" indent="-457200">
              <a:buFont typeface="Wingdings" pitchFamily="2" charset="2"/>
              <a:buChar char="v"/>
            </a:pPr>
            <a:r>
              <a:rPr lang="hr-HR" sz="2800" dirty="0" smtClean="0">
                <a:solidFill>
                  <a:schemeClr val="accent5">
                    <a:lumMod val="75000"/>
                  </a:schemeClr>
                </a:solidFill>
              </a:rPr>
              <a:t>Yo no como pasta. – I do not eat pasta.</a:t>
            </a:r>
          </a:p>
          <a:p>
            <a:pPr marL="457200" indent="-457200">
              <a:buFont typeface="Wingdings" pitchFamily="2" charset="2"/>
              <a:buChar char="v"/>
            </a:pPr>
            <a:r>
              <a:rPr lang="hr-HR" sz="2800" dirty="0" smtClean="0">
                <a:solidFill>
                  <a:schemeClr val="accent5">
                    <a:lumMod val="75000"/>
                  </a:schemeClr>
                </a:solidFill>
              </a:rPr>
              <a:t>Yo almuerzo fruta. – I eat fruit for lunch.</a:t>
            </a:r>
          </a:p>
          <a:p>
            <a:pPr marL="457200" indent="-457200">
              <a:buFont typeface="Wingdings" pitchFamily="2" charset="2"/>
              <a:buChar char="v"/>
            </a:pPr>
            <a:r>
              <a:rPr lang="hr-HR" sz="2800" dirty="0" smtClean="0">
                <a:solidFill>
                  <a:schemeClr val="accent5">
                    <a:lumMod val="75000"/>
                  </a:schemeClr>
                </a:solidFill>
              </a:rPr>
              <a:t>No, no es un tomate. – No, it is not a tomato.</a:t>
            </a:r>
          </a:p>
          <a:p>
            <a:pPr marL="457200" indent="-457200">
              <a:buFont typeface="Wingdings" pitchFamily="2" charset="2"/>
              <a:buChar char="v"/>
            </a:pPr>
            <a:r>
              <a:rPr lang="hr-HR" sz="2800" dirty="0" smtClean="0">
                <a:solidFill>
                  <a:schemeClr val="accent5">
                    <a:lumMod val="75000"/>
                  </a:schemeClr>
                </a:solidFill>
              </a:rPr>
              <a:t>Yo cocino carne. – I cook meat.</a:t>
            </a:r>
          </a:p>
          <a:p>
            <a:pPr marL="457200" indent="-457200">
              <a:buFont typeface="Wingdings" pitchFamily="2" charset="2"/>
              <a:buChar char="v"/>
            </a:pPr>
            <a:r>
              <a:rPr lang="en-US" sz="2800" dirty="0">
                <a:solidFill>
                  <a:schemeClr val="accent5">
                    <a:lumMod val="75000"/>
                  </a:schemeClr>
                </a:solidFill>
              </a:rPr>
              <a:t>¿</a:t>
            </a:r>
            <a:r>
              <a:rPr lang="en-US" sz="2800" dirty="0" err="1">
                <a:solidFill>
                  <a:schemeClr val="accent5">
                    <a:lumMod val="75000"/>
                  </a:schemeClr>
                </a:solidFill>
              </a:rPr>
              <a:t>Es</a:t>
            </a:r>
            <a:r>
              <a:rPr lang="en-US" sz="2800" dirty="0">
                <a:solidFill>
                  <a:schemeClr val="accent5">
                    <a:lumMod val="75000"/>
                  </a:schemeClr>
                </a:solidFill>
              </a:rPr>
              <a:t> el </a:t>
            </a:r>
            <a:r>
              <a:rPr lang="en-US" sz="2800" dirty="0" err="1">
                <a:solidFill>
                  <a:schemeClr val="accent5">
                    <a:lumMod val="75000"/>
                  </a:schemeClr>
                </a:solidFill>
              </a:rPr>
              <a:t>jugo</a:t>
            </a:r>
            <a:r>
              <a:rPr lang="en-US" sz="2800" dirty="0" smtClean="0">
                <a:solidFill>
                  <a:schemeClr val="accent5">
                    <a:lumMod val="75000"/>
                  </a:schemeClr>
                </a:solidFill>
              </a:rPr>
              <a:t>?</a:t>
            </a:r>
            <a:r>
              <a:rPr lang="hr-HR" sz="2800" dirty="0" smtClean="0">
                <a:solidFill>
                  <a:schemeClr val="accent5">
                    <a:lumMod val="75000"/>
                  </a:schemeClr>
                </a:solidFill>
              </a:rPr>
              <a:t> – Is it the juice?</a:t>
            </a:r>
          </a:p>
          <a:p>
            <a:pPr marL="457200" indent="-457200">
              <a:buFont typeface="Wingdings" pitchFamily="2" charset="2"/>
              <a:buChar char="v"/>
            </a:pPr>
            <a:endParaRPr lang="hr-HR" sz="2800" dirty="0" smtClean="0">
              <a:solidFill>
                <a:schemeClr val="accent5">
                  <a:lumMod val="75000"/>
                </a:schemeClr>
              </a:solidFill>
            </a:endParaRPr>
          </a:p>
          <a:p>
            <a:pPr marL="571500" indent="-571500">
              <a:buFont typeface="Wingdings" pitchFamily="2" charset="2"/>
              <a:buChar char="v"/>
            </a:pPr>
            <a:endParaRPr lang="hr-HR" sz="2800" dirty="0" smtClean="0">
              <a:solidFill>
                <a:schemeClr val="accent5">
                  <a:lumMod val="75000"/>
                </a:schemeClr>
              </a:solidFill>
            </a:endParaRPr>
          </a:p>
        </p:txBody>
      </p:sp>
    </p:spTree>
    <p:extLst>
      <p:ext uri="{BB962C8B-B14F-4D97-AF65-F5344CB8AC3E}">
        <p14:creationId xmlns="" xmlns:p14="http://schemas.microsoft.com/office/powerpoint/2010/main" val="10974916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14400"/>
            <a:ext cx="7772400" cy="1362075"/>
          </a:xfrm>
        </p:spPr>
        <p:txBody>
          <a:bodyPr/>
          <a:lstStyle/>
          <a:p>
            <a:r>
              <a:rPr lang="hr-HR" dirty="0" smtClean="0"/>
              <a:t>Sentences</a:t>
            </a:r>
            <a:endParaRPr lang="en-US" dirty="0"/>
          </a:p>
        </p:txBody>
      </p:sp>
      <p:sp>
        <p:nvSpPr>
          <p:cNvPr id="3" name="Text Placeholder 2"/>
          <p:cNvSpPr>
            <a:spLocks noGrp="1"/>
          </p:cNvSpPr>
          <p:nvPr>
            <p:ph type="body" idx="1"/>
          </p:nvPr>
        </p:nvSpPr>
        <p:spPr>
          <a:xfrm>
            <a:off x="722313" y="2547938"/>
            <a:ext cx="7772400" cy="3852862"/>
          </a:xfrm>
        </p:spPr>
        <p:txBody>
          <a:bodyPr>
            <a:noAutofit/>
          </a:bodyPr>
          <a:lstStyle/>
          <a:p>
            <a:pPr marL="457200" indent="-457200">
              <a:buFont typeface="Wingdings" pitchFamily="2" charset="2"/>
              <a:buChar char="v"/>
            </a:pPr>
            <a:r>
              <a:rPr lang="hr-HR" sz="2800" dirty="0" smtClean="0">
                <a:solidFill>
                  <a:schemeClr val="accent5">
                    <a:lumMod val="75000"/>
                  </a:schemeClr>
                </a:solidFill>
              </a:rPr>
              <a:t>No comemos manzanas. – We do not eat apples.</a:t>
            </a:r>
          </a:p>
          <a:p>
            <a:pPr marL="457200" indent="-457200">
              <a:buFont typeface="Wingdings" pitchFamily="2" charset="2"/>
              <a:buChar char="v"/>
            </a:pPr>
            <a:r>
              <a:rPr lang="hr-HR" sz="2800" dirty="0" smtClean="0">
                <a:solidFill>
                  <a:schemeClr val="accent5">
                    <a:lumMod val="75000"/>
                  </a:schemeClr>
                </a:solidFill>
              </a:rPr>
              <a:t>Tu comes queso. – You eat cheese.</a:t>
            </a:r>
          </a:p>
          <a:p>
            <a:pPr marL="457200" indent="-457200">
              <a:buFont typeface="Wingdings" pitchFamily="2" charset="2"/>
              <a:buChar char="v"/>
            </a:pPr>
            <a:r>
              <a:rPr lang="hr-HR" sz="2800" dirty="0" smtClean="0">
                <a:solidFill>
                  <a:schemeClr val="accent5">
                    <a:lumMod val="75000"/>
                  </a:schemeClr>
                </a:solidFill>
              </a:rPr>
              <a:t>El nino come pollo. – The boy eats chicken.</a:t>
            </a:r>
          </a:p>
          <a:p>
            <a:pPr marL="457200" indent="-457200">
              <a:buFont typeface="Wingdings" pitchFamily="2" charset="2"/>
              <a:buChar char="v"/>
            </a:pPr>
            <a:r>
              <a:rPr lang="hr-HR" sz="2800" dirty="0" smtClean="0">
                <a:solidFill>
                  <a:schemeClr val="accent5">
                    <a:lumMod val="75000"/>
                  </a:schemeClr>
                </a:solidFill>
              </a:rPr>
              <a:t>Como arroz. – I eat rice.</a:t>
            </a:r>
          </a:p>
          <a:p>
            <a:pPr marL="457200" indent="-457200">
              <a:buFont typeface="Wingdings" pitchFamily="2" charset="2"/>
              <a:buChar char="v"/>
            </a:pPr>
            <a:r>
              <a:rPr lang="hr-HR" sz="2800" dirty="0" smtClean="0">
                <a:solidFill>
                  <a:schemeClr val="accent5">
                    <a:lumMod val="75000"/>
                  </a:schemeClr>
                </a:solidFill>
              </a:rPr>
              <a:t>Ellas comen pescado. – They eat fish.</a:t>
            </a:r>
          </a:p>
          <a:p>
            <a:pPr marL="457200" indent="-457200">
              <a:buFont typeface="Wingdings" pitchFamily="2" charset="2"/>
              <a:buChar char="v"/>
            </a:pPr>
            <a:r>
              <a:rPr lang="hr-HR" sz="2800" dirty="0" smtClean="0">
                <a:solidFill>
                  <a:schemeClr val="accent5">
                    <a:lumMod val="75000"/>
                  </a:schemeClr>
                </a:solidFill>
              </a:rPr>
              <a:t>Usted no come sopa. – You do not eat soup.</a:t>
            </a:r>
          </a:p>
          <a:p>
            <a:pPr marL="571500" indent="-571500">
              <a:buFont typeface="Wingdings" pitchFamily="2" charset="2"/>
              <a:buChar char="v"/>
            </a:pPr>
            <a:endParaRPr lang="hr-HR" sz="2800" dirty="0" smtClean="0">
              <a:solidFill>
                <a:schemeClr val="accent5">
                  <a:lumMod val="75000"/>
                </a:schemeClr>
              </a:solidFill>
            </a:endParaRPr>
          </a:p>
        </p:txBody>
      </p:sp>
    </p:spTree>
    <p:extLst>
      <p:ext uri="{BB962C8B-B14F-4D97-AF65-F5344CB8AC3E}">
        <p14:creationId xmlns="" xmlns:p14="http://schemas.microsoft.com/office/powerpoint/2010/main" val="3440281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838200"/>
            <a:ext cx="7772400" cy="1362075"/>
          </a:xfrm>
        </p:spPr>
        <p:txBody>
          <a:bodyPr/>
          <a:lstStyle/>
          <a:p>
            <a:r>
              <a:rPr lang="hr-HR" b="1" dirty="0" smtClean="0">
                <a:solidFill>
                  <a:schemeClr val="accent5">
                    <a:lumMod val="75000"/>
                  </a:schemeClr>
                </a:solidFill>
              </a:rPr>
              <a:t>Breakfast</a:t>
            </a:r>
            <a:r>
              <a:rPr lang="en-US" b="1" dirty="0">
                <a:solidFill>
                  <a:schemeClr val="accent5">
                    <a:lumMod val="75000"/>
                  </a:schemeClr>
                </a:solidFill>
              </a:rPr>
              <a:t> </a:t>
            </a:r>
            <a:r>
              <a:rPr lang="hr-HR" b="1" dirty="0" smtClean="0">
                <a:solidFill>
                  <a:schemeClr val="accent5">
                    <a:lumMod val="75000"/>
                  </a:schemeClr>
                </a:solidFill>
              </a:rPr>
              <a:t>– </a:t>
            </a:r>
            <a:r>
              <a:rPr lang="en-US" b="1" dirty="0" smtClean="0">
                <a:solidFill>
                  <a:schemeClr val="accent5">
                    <a:lumMod val="75000"/>
                  </a:schemeClr>
                </a:solidFill>
              </a:rPr>
              <a:t>“</a:t>
            </a:r>
            <a:r>
              <a:rPr lang="hr-HR" b="1" dirty="0" smtClean="0">
                <a:solidFill>
                  <a:schemeClr val="accent5">
                    <a:lumMod val="75000"/>
                  </a:schemeClr>
                </a:solidFill>
              </a:rPr>
              <a:t>desayuno</a:t>
            </a:r>
            <a:r>
              <a:rPr lang="en-US" b="1" dirty="0" smtClean="0">
                <a:solidFill>
                  <a:schemeClr val="accent5">
                    <a:lumMod val="75000"/>
                  </a:schemeClr>
                </a:solidFill>
              </a:rPr>
              <a:t>”</a:t>
            </a:r>
            <a:endParaRPr lang="en-US" b="1" dirty="0">
              <a:solidFill>
                <a:schemeClr val="accent5">
                  <a:lumMod val="75000"/>
                </a:schemeClr>
              </a:solidFill>
            </a:endParaRPr>
          </a:p>
        </p:txBody>
      </p:sp>
      <p:sp>
        <p:nvSpPr>
          <p:cNvPr id="3" name="Text Placeholder 2"/>
          <p:cNvSpPr>
            <a:spLocks noGrp="1"/>
          </p:cNvSpPr>
          <p:nvPr>
            <p:ph type="body" idx="1"/>
          </p:nvPr>
        </p:nvSpPr>
        <p:spPr>
          <a:xfrm>
            <a:off x="685800" y="3124200"/>
            <a:ext cx="7772400" cy="3167062"/>
          </a:xfrm>
        </p:spPr>
        <p:txBody>
          <a:bodyPr>
            <a:noAutofit/>
          </a:bodyPr>
          <a:lstStyle/>
          <a:p>
            <a:r>
              <a:rPr lang="en-US" dirty="0" smtClean="0">
                <a:solidFill>
                  <a:schemeClr val="accent5">
                    <a:lumMod val="75000"/>
                  </a:schemeClr>
                </a:solidFill>
              </a:rPr>
              <a:t>A</a:t>
            </a:r>
            <a:r>
              <a:rPr lang="en-US" dirty="0">
                <a:solidFill>
                  <a:schemeClr val="accent5">
                    <a:lumMod val="75000"/>
                  </a:schemeClr>
                </a:solidFill>
              </a:rPr>
              <a:t> </a:t>
            </a:r>
            <a:r>
              <a:rPr lang="hr-HR" dirty="0" smtClean="0">
                <a:solidFill>
                  <a:schemeClr val="accent5">
                    <a:lumMod val="75000"/>
                  </a:schemeClr>
                </a:solidFill>
              </a:rPr>
              <a:t>continental-style breakfast – </a:t>
            </a:r>
            <a:r>
              <a:rPr lang="en-US" dirty="0" smtClean="0">
                <a:solidFill>
                  <a:schemeClr val="accent5">
                    <a:lumMod val="75000"/>
                  </a:schemeClr>
                </a:solidFill>
              </a:rPr>
              <a:t>“</a:t>
            </a:r>
            <a:r>
              <a:rPr lang="hr-HR" dirty="0" smtClean="0">
                <a:solidFill>
                  <a:schemeClr val="accent5">
                    <a:lumMod val="75000"/>
                  </a:schemeClr>
                </a:solidFill>
              </a:rPr>
              <a:t>desayuno” </a:t>
            </a:r>
            <a:r>
              <a:rPr lang="en-US" dirty="0" smtClean="0">
                <a:solidFill>
                  <a:schemeClr val="accent5">
                    <a:lumMod val="75000"/>
                  </a:schemeClr>
                </a:solidFill>
              </a:rPr>
              <a:t> </a:t>
            </a:r>
            <a:r>
              <a:rPr lang="en-US" dirty="0">
                <a:solidFill>
                  <a:schemeClr val="accent5">
                    <a:lumMod val="75000"/>
                  </a:schemeClr>
                </a:solidFill>
              </a:rPr>
              <a:t>may be taken just after waking up, or before entering the workplace. Due to the large time span between breakfast and lunch, it is not uncommon to halt the working schedule to take </a:t>
            </a:r>
            <a:r>
              <a:rPr lang="hr-HR" dirty="0" smtClean="0">
                <a:solidFill>
                  <a:schemeClr val="accent5">
                    <a:lumMod val="75000"/>
                  </a:schemeClr>
                </a:solidFill>
              </a:rPr>
              <a:t>a mid-morning snack.</a:t>
            </a:r>
            <a:endParaRPr lang="en-US" dirty="0">
              <a:solidFill>
                <a:schemeClr val="accent5">
                  <a:lumMod val="75000"/>
                </a:schemeClr>
              </a:solidFill>
            </a:endParaRPr>
          </a:p>
        </p:txBody>
      </p:sp>
    </p:spTree>
    <p:extLst>
      <p:ext uri="{BB962C8B-B14F-4D97-AF65-F5344CB8AC3E}">
        <p14:creationId xmlns="" xmlns:p14="http://schemas.microsoft.com/office/powerpoint/2010/main" val="12125119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362075"/>
          </a:xfrm>
        </p:spPr>
        <p:txBody>
          <a:bodyPr/>
          <a:lstStyle/>
          <a:p>
            <a:r>
              <a:rPr lang="hr-HR" dirty="0" smtClean="0"/>
              <a:t>Sentences</a:t>
            </a:r>
            <a:endParaRPr lang="en-US" dirty="0"/>
          </a:p>
        </p:txBody>
      </p:sp>
      <p:sp>
        <p:nvSpPr>
          <p:cNvPr id="3" name="Text Placeholder 2"/>
          <p:cNvSpPr>
            <a:spLocks noGrp="1"/>
          </p:cNvSpPr>
          <p:nvPr>
            <p:ph type="body" idx="1"/>
          </p:nvPr>
        </p:nvSpPr>
        <p:spPr>
          <a:xfrm>
            <a:off x="762000" y="2209800"/>
            <a:ext cx="7772400" cy="3852862"/>
          </a:xfrm>
        </p:spPr>
        <p:txBody>
          <a:bodyPr>
            <a:noAutofit/>
          </a:bodyPr>
          <a:lstStyle/>
          <a:p>
            <a:pPr marL="457200" indent="-457200">
              <a:buFont typeface="Wingdings" pitchFamily="2" charset="2"/>
              <a:buChar char="v"/>
            </a:pPr>
            <a:r>
              <a:rPr lang="hr-HR" sz="2800" dirty="0" smtClean="0">
                <a:solidFill>
                  <a:schemeClr val="accent5">
                    <a:lumMod val="75000"/>
                  </a:schemeClr>
                </a:solidFill>
              </a:rPr>
              <a:t>El huevo y el pollo. – The egg and the chicken. </a:t>
            </a:r>
          </a:p>
          <a:p>
            <a:pPr marL="457200" indent="-457200">
              <a:buFont typeface="Wingdings" pitchFamily="2" charset="2"/>
              <a:buChar char="v"/>
            </a:pPr>
            <a:r>
              <a:rPr lang="hr-HR" sz="2800" dirty="0" smtClean="0">
                <a:solidFill>
                  <a:schemeClr val="accent5">
                    <a:lumMod val="75000"/>
                  </a:schemeClr>
                </a:solidFill>
              </a:rPr>
              <a:t>La naranja y el limon. – The orange and the lemon.</a:t>
            </a:r>
          </a:p>
          <a:p>
            <a:pPr marL="457200" indent="-457200">
              <a:buFont typeface="Wingdings" pitchFamily="2" charset="2"/>
              <a:buChar char="v"/>
            </a:pPr>
            <a:r>
              <a:rPr lang="hr-HR" sz="2800" dirty="0" smtClean="0">
                <a:solidFill>
                  <a:schemeClr val="accent5">
                    <a:lumMod val="75000"/>
                  </a:schemeClr>
                </a:solidFill>
              </a:rPr>
              <a:t>Si, ellos comen fresas. – Yes, they eat strawberries.</a:t>
            </a:r>
          </a:p>
          <a:p>
            <a:pPr marL="457200" indent="-457200">
              <a:buFont typeface="Wingdings" pitchFamily="2" charset="2"/>
              <a:buChar char="v"/>
            </a:pPr>
            <a:r>
              <a:rPr lang="hr-HR" sz="2800" dirty="0" smtClean="0">
                <a:solidFill>
                  <a:schemeClr val="accent5">
                    <a:lumMod val="75000"/>
                  </a:schemeClr>
                </a:solidFill>
              </a:rPr>
              <a:t>Yo desayuno. – I eat breakfast.</a:t>
            </a:r>
          </a:p>
          <a:p>
            <a:pPr marL="457200" indent="-457200">
              <a:buFont typeface="Wingdings" pitchFamily="2" charset="2"/>
              <a:buChar char="v"/>
            </a:pPr>
            <a:r>
              <a:rPr lang="hr-HR" sz="2800" dirty="0" smtClean="0">
                <a:solidFill>
                  <a:schemeClr val="accent5">
                    <a:lumMod val="75000"/>
                  </a:schemeClr>
                </a:solidFill>
              </a:rPr>
              <a:t>Si, es una cena. – Yes, it is a dinner.</a:t>
            </a:r>
          </a:p>
          <a:p>
            <a:pPr marL="457200" indent="-457200">
              <a:buFont typeface="Wingdings" pitchFamily="2" charset="2"/>
              <a:buChar char="v"/>
            </a:pPr>
            <a:r>
              <a:rPr lang="hr-HR" sz="2800" dirty="0" smtClean="0">
                <a:solidFill>
                  <a:schemeClr val="accent5">
                    <a:lumMod val="75000"/>
                  </a:schemeClr>
                </a:solidFill>
              </a:rPr>
              <a:t>La papa y la cebolla. – The tomato and the onion.</a:t>
            </a:r>
          </a:p>
          <a:p>
            <a:pPr marL="457200" indent="-457200">
              <a:buFont typeface="Wingdings" pitchFamily="2" charset="2"/>
              <a:buChar char="v"/>
            </a:pPr>
            <a:endParaRPr lang="hr-HR" sz="2800" dirty="0" smtClean="0">
              <a:solidFill>
                <a:schemeClr val="accent5">
                  <a:lumMod val="75000"/>
                </a:schemeClr>
              </a:solidFill>
            </a:endParaRPr>
          </a:p>
          <a:p>
            <a:pPr marL="457200" indent="-457200">
              <a:buFont typeface="Wingdings" pitchFamily="2" charset="2"/>
              <a:buChar char="v"/>
            </a:pPr>
            <a:endParaRPr lang="hr-HR" sz="2800" dirty="0" smtClean="0">
              <a:solidFill>
                <a:schemeClr val="accent5">
                  <a:lumMod val="75000"/>
                </a:schemeClr>
              </a:solidFill>
            </a:endParaRPr>
          </a:p>
          <a:p>
            <a:pPr marL="571500" indent="-571500">
              <a:buFont typeface="Wingdings" pitchFamily="2" charset="2"/>
              <a:buChar char="v"/>
            </a:pPr>
            <a:endParaRPr lang="hr-HR" sz="2800" dirty="0" smtClean="0">
              <a:solidFill>
                <a:schemeClr val="accent5">
                  <a:lumMod val="75000"/>
                </a:schemeClr>
              </a:solidFill>
            </a:endParaRPr>
          </a:p>
        </p:txBody>
      </p:sp>
    </p:spTree>
    <p:extLst>
      <p:ext uri="{BB962C8B-B14F-4D97-AF65-F5344CB8AC3E}">
        <p14:creationId xmlns="" xmlns:p14="http://schemas.microsoft.com/office/powerpoint/2010/main" val="4428862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838200"/>
            <a:ext cx="7772400" cy="1362075"/>
          </a:xfrm>
        </p:spPr>
        <p:txBody>
          <a:bodyPr/>
          <a:lstStyle/>
          <a:p>
            <a:r>
              <a:rPr lang="hr-HR" dirty="0" smtClean="0"/>
              <a:t>Sentences</a:t>
            </a:r>
            <a:endParaRPr lang="en-US" dirty="0"/>
          </a:p>
        </p:txBody>
      </p:sp>
      <p:sp>
        <p:nvSpPr>
          <p:cNvPr id="3" name="Text Placeholder 2"/>
          <p:cNvSpPr>
            <a:spLocks noGrp="1"/>
          </p:cNvSpPr>
          <p:nvPr>
            <p:ph type="body" idx="1"/>
          </p:nvPr>
        </p:nvSpPr>
        <p:spPr>
          <a:xfrm>
            <a:off x="722313" y="2547938"/>
            <a:ext cx="7772400" cy="3852862"/>
          </a:xfrm>
        </p:spPr>
        <p:txBody>
          <a:bodyPr>
            <a:noAutofit/>
          </a:bodyPr>
          <a:lstStyle/>
          <a:p>
            <a:pPr marL="457200" indent="-457200">
              <a:buFont typeface="Wingdings" pitchFamily="2" charset="2"/>
              <a:buChar char="v"/>
            </a:pPr>
            <a:r>
              <a:rPr lang="hr-HR" sz="2800" dirty="0" smtClean="0">
                <a:solidFill>
                  <a:schemeClr val="accent5">
                    <a:lumMod val="75000"/>
                  </a:schemeClr>
                </a:solidFill>
              </a:rPr>
              <a:t>No soy vegetariana. – I am not vegetarian.</a:t>
            </a:r>
          </a:p>
          <a:p>
            <a:pPr marL="457200" indent="-457200">
              <a:buFont typeface="Wingdings" pitchFamily="2" charset="2"/>
              <a:buChar char="v"/>
            </a:pPr>
            <a:r>
              <a:rPr lang="hr-HR" sz="2800" dirty="0" smtClean="0">
                <a:solidFill>
                  <a:schemeClr val="accent5">
                    <a:lumMod val="75000"/>
                  </a:schemeClr>
                </a:solidFill>
              </a:rPr>
              <a:t>Es un menu. – It is a menu.</a:t>
            </a:r>
          </a:p>
          <a:p>
            <a:pPr marL="457200" indent="-457200">
              <a:buFont typeface="Wingdings" pitchFamily="2" charset="2"/>
              <a:buChar char="v"/>
            </a:pPr>
            <a:r>
              <a:rPr lang="hr-HR" sz="2800" dirty="0" smtClean="0">
                <a:solidFill>
                  <a:schemeClr val="accent5">
                    <a:lumMod val="75000"/>
                  </a:schemeClr>
                </a:solidFill>
              </a:rPr>
              <a:t>Un emparedado y un te. – A sandwich and a tea.</a:t>
            </a:r>
          </a:p>
          <a:p>
            <a:pPr marL="457200" indent="-457200">
              <a:buFont typeface="Wingdings" pitchFamily="2" charset="2"/>
              <a:buChar char="v"/>
            </a:pPr>
            <a:r>
              <a:rPr lang="hr-HR" sz="2800" dirty="0" smtClean="0">
                <a:solidFill>
                  <a:schemeClr val="accent5">
                    <a:lumMod val="75000"/>
                  </a:schemeClr>
                </a:solidFill>
              </a:rPr>
              <a:t>La nina bebe jugo. – The girl drinks juice.</a:t>
            </a:r>
          </a:p>
          <a:p>
            <a:pPr marL="457200" indent="-457200">
              <a:buFont typeface="Wingdings" pitchFamily="2" charset="2"/>
              <a:buChar char="v"/>
            </a:pPr>
            <a:r>
              <a:rPr lang="hr-HR" sz="2800" dirty="0" smtClean="0">
                <a:solidFill>
                  <a:schemeClr val="accent5">
                    <a:lumMod val="75000"/>
                  </a:schemeClr>
                </a:solidFill>
              </a:rPr>
              <a:t>Es la comida. – It is the food.</a:t>
            </a:r>
          </a:p>
          <a:p>
            <a:pPr marL="457200" indent="-457200">
              <a:buFont typeface="Wingdings" pitchFamily="2" charset="2"/>
              <a:buChar char="v"/>
            </a:pPr>
            <a:r>
              <a:rPr lang="hr-HR" sz="2800" dirty="0" smtClean="0">
                <a:solidFill>
                  <a:schemeClr val="accent5">
                    <a:lumMod val="75000"/>
                  </a:schemeClr>
                </a:solidFill>
              </a:rPr>
              <a:t>Es te, no es cerveza. – It is tea, not beer.</a:t>
            </a:r>
          </a:p>
          <a:p>
            <a:pPr marL="457200" indent="-457200">
              <a:buFont typeface="Wingdings" pitchFamily="2" charset="2"/>
              <a:buChar char="v"/>
            </a:pPr>
            <a:endParaRPr lang="hr-HR" sz="2800" dirty="0" smtClean="0">
              <a:solidFill>
                <a:schemeClr val="accent5">
                  <a:lumMod val="75000"/>
                </a:schemeClr>
              </a:solidFill>
            </a:endParaRPr>
          </a:p>
          <a:p>
            <a:pPr marL="457200" indent="-457200">
              <a:buFont typeface="Wingdings" pitchFamily="2" charset="2"/>
              <a:buChar char="v"/>
            </a:pPr>
            <a:endParaRPr lang="hr-HR" sz="2800" dirty="0" smtClean="0">
              <a:solidFill>
                <a:schemeClr val="accent5">
                  <a:lumMod val="75000"/>
                </a:schemeClr>
              </a:solidFill>
            </a:endParaRPr>
          </a:p>
          <a:p>
            <a:pPr marL="457200" indent="-457200">
              <a:buFont typeface="Wingdings" pitchFamily="2" charset="2"/>
              <a:buChar char="v"/>
            </a:pPr>
            <a:endParaRPr lang="hr-HR" sz="2800" dirty="0" smtClean="0">
              <a:solidFill>
                <a:schemeClr val="accent5">
                  <a:lumMod val="75000"/>
                </a:schemeClr>
              </a:solidFill>
            </a:endParaRPr>
          </a:p>
          <a:p>
            <a:pPr marL="571500" indent="-571500">
              <a:buFont typeface="Wingdings" pitchFamily="2" charset="2"/>
              <a:buChar char="v"/>
            </a:pPr>
            <a:endParaRPr lang="hr-HR" sz="2800" dirty="0" smtClean="0">
              <a:solidFill>
                <a:schemeClr val="accent5">
                  <a:lumMod val="75000"/>
                </a:schemeClr>
              </a:solidFill>
            </a:endParaRPr>
          </a:p>
        </p:txBody>
      </p:sp>
    </p:spTree>
    <p:extLst>
      <p:ext uri="{BB962C8B-B14F-4D97-AF65-F5344CB8AC3E}">
        <p14:creationId xmlns="" xmlns:p14="http://schemas.microsoft.com/office/powerpoint/2010/main" val="3021867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143000"/>
            <a:ext cx="7772400" cy="1362075"/>
          </a:xfrm>
        </p:spPr>
        <p:txBody>
          <a:bodyPr/>
          <a:lstStyle/>
          <a:p>
            <a:r>
              <a:rPr lang="hr-HR" b="1" dirty="0" smtClean="0">
                <a:solidFill>
                  <a:schemeClr val="accent5">
                    <a:lumMod val="75000"/>
                  </a:schemeClr>
                </a:solidFill>
              </a:rPr>
              <a:t>Lunch – </a:t>
            </a:r>
            <a:r>
              <a:rPr lang="en-US" b="1" dirty="0" smtClean="0">
                <a:solidFill>
                  <a:schemeClr val="accent5">
                    <a:lumMod val="75000"/>
                  </a:schemeClr>
                </a:solidFill>
              </a:rPr>
              <a:t>“</a:t>
            </a:r>
            <a:r>
              <a:rPr lang="en-US" b="1" dirty="0" err="1" smtClean="0">
                <a:solidFill>
                  <a:schemeClr val="accent5">
                    <a:lumMod val="75000"/>
                  </a:schemeClr>
                </a:solidFill>
              </a:rPr>
              <a:t>almuerzo</a:t>
            </a:r>
            <a:r>
              <a:rPr lang="en-US" b="1" dirty="0" smtClean="0">
                <a:solidFill>
                  <a:schemeClr val="accent5">
                    <a:lumMod val="75000"/>
                  </a:schemeClr>
                </a:solidFill>
              </a:rPr>
              <a:t>”</a:t>
            </a:r>
            <a:endParaRPr lang="en-US" b="1" dirty="0">
              <a:solidFill>
                <a:schemeClr val="accent5">
                  <a:lumMod val="75000"/>
                </a:schemeClr>
              </a:solidFill>
            </a:endParaRPr>
          </a:p>
        </p:txBody>
      </p:sp>
      <p:sp>
        <p:nvSpPr>
          <p:cNvPr id="3" name="Text Placeholder 2"/>
          <p:cNvSpPr>
            <a:spLocks noGrp="1"/>
          </p:cNvSpPr>
          <p:nvPr>
            <p:ph type="body" idx="1"/>
          </p:nvPr>
        </p:nvSpPr>
        <p:spPr>
          <a:xfrm>
            <a:off x="685800" y="3429000"/>
            <a:ext cx="7772400" cy="1795462"/>
          </a:xfrm>
        </p:spPr>
        <p:txBody>
          <a:bodyPr>
            <a:noAutofit/>
          </a:bodyPr>
          <a:lstStyle/>
          <a:p>
            <a:r>
              <a:rPr lang="en-US" dirty="0" smtClean="0">
                <a:solidFill>
                  <a:schemeClr val="accent5">
                    <a:lumMod val="75000"/>
                  </a:schemeClr>
                </a:solidFill>
              </a:rPr>
              <a:t>Lunch</a:t>
            </a:r>
            <a:r>
              <a:rPr lang="en-US" dirty="0">
                <a:solidFill>
                  <a:schemeClr val="accent5">
                    <a:lumMod val="75000"/>
                  </a:schemeClr>
                </a:solidFill>
              </a:rPr>
              <a:t> (</a:t>
            </a:r>
            <a:r>
              <a:rPr lang="en-US" i="1" dirty="0">
                <a:solidFill>
                  <a:schemeClr val="accent5">
                    <a:lumMod val="75000"/>
                  </a:schemeClr>
                </a:solidFill>
              </a:rPr>
              <a:t>el </a:t>
            </a:r>
            <a:r>
              <a:rPr lang="en-US" i="1" dirty="0" err="1">
                <a:solidFill>
                  <a:schemeClr val="accent5">
                    <a:lumMod val="75000"/>
                  </a:schemeClr>
                </a:solidFill>
              </a:rPr>
              <a:t>almuerzo</a:t>
            </a:r>
            <a:r>
              <a:rPr lang="en-US" dirty="0">
                <a:solidFill>
                  <a:schemeClr val="accent5">
                    <a:lumMod val="75000"/>
                  </a:schemeClr>
                </a:solidFill>
              </a:rPr>
              <a:t> or simply </a:t>
            </a:r>
            <a:r>
              <a:rPr lang="en-US" i="1" dirty="0">
                <a:solidFill>
                  <a:schemeClr val="accent5">
                    <a:lumMod val="75000"/>
                  </a:schemeClr>
                </a:solidFill>
              </a:rPr>
              <a:t>la comida</a:t>
            </a:r>
            <a:r>
              <a:rPr lang="en-US" dirty="0">
                <a:solidFill>
                  <a:schemeClr val="accent5">
                    <a:lumMod val="75000"/>
                  </a:schemeClr>
                </a:solidFill>
              </a:rPr>
              <a:t>, literally meaning "the food"), the large midday meal in Spain, contains several courses. It usually starts between 2:00 pm or 2:30 pm finishing around 3:00 pm to 3:30 pm</a:t>
            </a:r>
          </a:p>
        </p:txBody>
      </p:sp>
    </p:spTree>
    <p:extLst>
      <p:ext uri="{BB962C8B-B14F-4D97-AF65-F5344CB8AC3E}">
        <p14:creationId xmlns="" xmlns:p14="http://schemas.microsoft.com/office/powerpoint/2010/main" val="32993876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066800"/>
            <a:ext cx="7772400" cy="1362075"/>
          </a:xfrm>
        </p:spPr>
        <p:txBody>
          <a:bodyPr/>
          <a:lstStyle/>
          <a:p>
            <a:r>
              <a:rPr lang="en-US" b="1" dirty="0" smtClean="0">
                <a:solidFill>
                  <a:schemeClr val="accent5">
                    <a:lumMod val="75000"/>
                  </a:schemeClr>
                </a:solidFill>
              </a:rPr>
              <a:t>Dinner </a:t>
            </a:r>
            <a:r>
              <a:rPr lang="hr-HR" b="1" dirty="0" smtClean="0">
                <a:solidFill>
                  <a:schemeClr val="accent5">
                    <a:lumMod val="75000"/>
                  </a:schemeClr>
                </a:solidFill>
              </a:rPr>
              <a:t>– </a:t>
            </a:r>
            <a:r>
              <a:rPr lang="en-US" b="1" dirty="0" smtClean="0">
                <a:solidFill>
                  <a:schemeClr val="accent5">
                    <a:lumMod val="75000"/>
                  </a:schemeClr>
                </a:solidFill>
              </a:rPr>
              <a:t>“</a:t>
            </a:r>
            <a:r>
              <a:rPr lang="hr-HR" b="1" dirty="0" smtClean="0">
                <a:solidFill>
                  <a:schemeClr val="accent5">
                    <a:lumMod val="75000"/>
                  </a:schemeClr>
                </a:solidFill>
              </a:rPr>
              <a:t>cena</a:t>
            </a:r>
            <a:r>
              <a:rPr lang="en-US" b="1" dirty="0" smtClean="0">
                <a:solidFill>
                  <a:schemeClr val="accent5">
                    <a:lumMod val="75000"/>
                  </a:schemeClr>
                </a:solidFill>
              </a:rPr>
              <a:t>”</a:t>
            </a:r>
            <a:endParaRPr lang="en-US" b="1" dirty="0">
              <a:solidFill>
                <a:schemeClr val="accent5">
                  <a:lumMod val="75000"/>
                </a:schemeClr>
              </a:solidFill>
            </a:endParaRPr>
          </a:p>
        </p:txBody>
      </p:sp>
      <p:sp>
        <p:nvSpPr>
          <p:cNvPr id="3" name="Text Placeholder 2"/>
          <p:cNvSpPr>
            <a:spLocks noGrp="1"/>
          </p:cNvSpPr>
          <p:nvPr>
            <p:ph type="body" idx="1"/>
          </p:nvPr>
        </p:nvSpPr>
        <p:spPr>
          <a:xfrm>
            <a:off x="762000" y="3124200"/>
            <a:ext cx="7772400" cy="1795462"/>
          </a:xfrm>
        </p:spPr>
        <p:txBody>
          <a:bodyPr>
            <a:noAutofit/>
          </a:bodyPr>
          <a:lstStyle/>
          <a:p>
            <a:r>
              <a:rPr lang="en-US" i="1" dirty="0">
                <a:solidFill>
                  <a:schemeClr val="accent5">
                    <a:lumMod val="75000"/>
                  </a:schemeClr>
                </a:solidFill>
              </a:rPr>
              <a:t>La </a:t>
            </a:r>
            <a:r>
              <a:rPr lang="en-US" i="1" dirty="0" err="1">
                <a:solidFill>
                  <a:schemeClr val="accent5">
                    <a:lumMod val="75000"/>
                  </a:schemeClr>
                </a:solidFill>
              </a:rPr>
              <a:t>cena</a:t>
            </a:r>
            <a:r>
              <a:rPr lang="en-US" dirty="0">
                <a:solidFill>
                  <a:schemeClr val="accent5">
                    <a:lumMod val="75000"/>
                  </a:schemeClr>
                </a:solidFill>
              </a:rPr>
              <a:t>, meaning </a:t>
            </a:r>
            <a:r>
              <a:rPr lang="en-US" dirty="0" smtClean="0">
                <a:solidFill>
                  <a:schemeClr val="accent5">
                    <a:lumMod val="75000"/>
                  </a:schemeClr>
                </a:solidFill>
              </a:rPr>
              <a:t>both</a:t>
            </a:r>
            <a:r>
              <a:rPr lang="hr-HR" dirty="0">
                <a:solidFill>
                  <a:schemeClr val="accent5">
                    <a:lumMod val="75000"/>
                  </a:schemeClr>
                </a:solidFill>
              </a:rPr>
              <a:t> </a:t>
            </a:r>
            <a:r>
              <a:rPr lang="hr-HR" i="1" dirty="0" smtClean="0">
                <a:solidFill>
                  <a:schemeClr val="accent5">
                    <a:lumMod val="75000"/>
                  </a:schemeClr>
                </a:solidFill>
              </a:rPr>
              <a:t>dinner</a:t>
            </a:r>
            <a:r>
              <a:rPr lang="hr-HR" dirty="0" smtClean="0">
                <a:solidFill>
                  <a:schemeClr val="accent5">
                    <a:lumMod val="75000"/>
                  </a:schemeClr>
                </a:solidFill>
              </a:rPr>
              <a:t> </a:t>
            </a:r>
            <a:r>
              <a:rPr lang="en-US" dirty="0" smtClean="0">
                <a:solidFill>
                  <a:schemeClr val="accent5">
                    <a:lumMod val="75000"/>
                  </a:schemeClr>
                </a:solidFill>
              </a:rPr>
              <a:t>or</a:t>
            </a:r>
            <a:r>
              <a:rPr lang="hr-HR" dirty="0">
                <a:solidFill>
                  <a:schemeClr val="accent5">
                    <a:lumMod val="75000"/>
                  </a:schemeClr>
                </a:solidFill>
              </a:rPr>
              <a:t> </a:t>
            </a:r>
            <a:r>
              <a:rPr lang="hr-HR" i="1" dirty="0" smtClean="0">
                <a:solidFill>
                  <a:schemeClr val="accent5">
                    <a:lumMod val="75000"/>
                  </a:schemeClr>
                </a:solidFill>
              </a:rPr>
              <a:t>supper</a:t>
            </a:r>
            <a:r>
              <a:rPr lang="hr-HR" dirty="0" smtClean="0">
                <a:solidFill>
                  <a:schemeClr val="accent5">
                    <a:lumMod val="75000"/>
                  </a:schemeClr>
                </a:solidFill>
              </a:rPr>
              <a:t>,</a:t>
            </a:r>
            <a:r>
              <a:rPr lang="en-US" dirty="0" smtClean="0">
                <a:solidFill>
                  <a:schemeClr val="accent5">
                    <a:lumMod val="75000"/>
                  </a:schemeClr>
                </a:solidFill>
              </a:rPr>
              <a:t> </a:t>
            </a:r>
            <a:r>
              <a:rPr lang="en-US" dirty="0">
                <a:solidFill>
                  <a:schemeClr val="accent5">
                    <a:lumMod val="75000"/>
                  </a:schemeClr>
                </a:solidFill>
              </a:rPr>
              <a:t>is taken between 8:30pm and 10pm. It is lighter than lunch, consisting of one course and dessert. Due to the large time span between lunch and dinner, an afternoon snack, </a:t>
            </a:r>
            <a:r>
              <a:rPr lang="en-US" i="1" dirty="0" smtClean="0">
                <a:solidFill>
                  <a:schemeClr val="accent5">
                    <a:lumMod val="75000"/>
                  </a:schemeClr>
                </a:solidFill>
              </a:rPr>
              <a:t>la</a:t>
            </a:r>
            <a:r>
              <a:rPr lang="hr-HR" i="1" dirty="0">
                <a:solidFill>
                  <a:schemeClr val="accent5">
                    <a:lumMod val="75000"/>
                  </a:schemeClr>
                </a:solidFill>
              </a:rPr>
              <a:t> </a:t>
            </a:r>
            <a:r>
              <a:rPr lang="hr-HR" i="1" dirty="0" smtClean="0">
                <a:solidFill>
                  <a:schemeClr val="accent5">
                    <a:lumMod val="75000"/>
                  </a:schemeClr>
                </a:solidFill>
              </a:rPr>
              <a:t>merienda, </a:t>
            </a:r>
            <a:r>
              <a:rPr lang="en-US" dirty="0" smtClean="0">
                <a:solidFill>
                  <a:schemeClr val="accent5">
                    <a:lumMod val="75000"/>
                  </a:schemeClr>
                </a:solidFill>
              </a:rPr>
              <a:t>equivalent to</a:t>
            </a:r>
            <a:r>
              <a:rPr lang="hr-HR" dirty="0">
                <a:solidFill>
                  <a:schemeClr val="accent5">
                    <a:lumMod val="75000"/>
                  </a:schemeClr>
                </a:solidFill>
              </a:rPr>
              <a:t> </a:t>
            </a:r>
            <a:r>
              <a:rPr lang="hr-HR" i="1" dirty="0" smtClean="0">
                <a:solidFill>
                  <a:schemeClr val="accent5">
                    <a:lumMod val="75000"/>
                  </a:schemeClr>
                </a:solidFill>
              </a:rPr>
              <a:t>afternoon tea</a:t>
            </a:r>
            <a:r>
              <a:rPr lang="en-US" dirty="0" smtClean="0">
                <a:solidFill>
                  <a:schemeClr val="accent5">
                    <a:lumMod val="75000"/>
                  </a:schemeClr>
                </a:solidFill>
              </a:rPr>
              <a:t>, </a:t>
            </a:r>
            <a:r>
              <a:rPr lang="en-US" dirty="0">
                <a:solidFill>
                  <a:schemeClr val="accent5">
                    <a:lumMod val="75000"/>
                  </a:schemeClr>
                </a:solidFill>
              </a:rPr>
              <a:t>may take place at about 6pm.</a:t>
            </a:r>
          </a:p>
        </p:txBody>
      </p:sp>
    </p:spTree>
    <p:extLst>
      <p:ext uri="{BB962C8B-B14F-4D97-AF65-F5344CB8AC3E}">
        <p14:creationId xmlns="" xmlns:p14="http://schemas.microsoft.com/office/powerpoint/2010/main" val="41937991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295400"/>
            <a:ext cx="7772400" cy="1362075"/>
          </a:xfrm>
        </p:spPr>
        <p:txBody>
          <a:bodyPr/>
          <a:lstStyle/>
          <a:p>
            <a:r>
              <a:rPr lang="hr-HR" dirty="0" smtClean="0"/>
              <a:t>Conjugation of ‘Comer’</a:t>
            </a:r>
            <a:br>
              <a:rPr lang="hr-HR" dirty="0" smtClean="0"/>
            </a:br>
            <a:r>
              <a:rPr lang="hr-HR" sz="3200" dirty="0" smtClean="0">
                <a:solidFill>
                  <a:schemeClr val="accent5">
                    <a:lumMod val="75000"/>
                  </a:schemeClr>
                </a:solidFill>
              </a:rPr>
              <a:t>- present indicative</a:t>
            </a:r>
            <a:endParaRPr lang="en-US" sz="3200" dirty="0">
              <a:solidFill>
                <a:schemeClr val="accent5">
                  <a:lumMod val="75000"/>
                </a:schemeClr>
              </a:solidFill>
            </a:endParaRPr>
          </a:p>
        </p:txBody>
      </p:sp>
      <p:sp>
        <p:nvSpPr>
          <p:cNvPr id="3" name="Text Placeholder 2"/>
          <p:cNvSpPr>
            <a:spLocks noGrp="1"/>
          </p:cNvSpPr>
          <p:nvPr>
            <p:ph type="body" idx="1"/>
          </p:nvPr>
        </p:nvSpPr>
        <p:spPr>
          <a:xfrm>
            <a:off x="1752600" y="3048000"/>
            <a:ext cx="2782887" cy="3352800"/>
          </a:xfrm>
        </p:spPr>
        <p:txBody>
          <a:bodyPr>
            <a:normAutofit/>
          </a:bodyPr>
          <a:lstStyle/>
          <a:p>
            <a:pPr marL="342900" indent="-342900">
              <a:buFont typeface="Wingdings" pitchFamily="2" charset="2"/>
              <a:buChar char="q"/>
            </a:pPr>
            <a:r>
              <a:rPr lang="hr-HR" sz="2800" dirty="0" smtClean="0"/>
              <a:t>Yo como</a:t>
            </a:r>
          </a:p>
          <a:p>
            <a:pPr marL="342900" indent="-342900">
              <a:buFont typeface="Wingdings" pitchFamily="2" charset="2"/>
              <a:buChar char="q"/>
            </a:pPr>
            <a:r>
              <a:rPr lang="hr-HR" sz="2800" dirty="0" smtClean="0"/>
              <a:t>Tu comes</a:t>
            </a:r>
          </a:p>
          <a:p>
            <a:pPr marL="342900" indent="-342900">
              <a:buFont typeface="Wingdings" pitchFamily="2" charset="2"/>
              <a:buChar char="q"/>
            </a:pPr>
            <a:r>
              <a:rPr lang="hr-HR" sz="2800" dirty="0" smtClean="0"/>
              <a:t>Usted come</a:t>
            </a:r>
          </a:p>
          <a:p>
            <a:pPr marL="342900" indent="-342900">
              <a:buFont typeface="Wingdings" pitchFamily="2" charset="2"/>
              <a:buChar char="q"/>
            </a:pPr>
            <a:r>
              <a:rPr lang="hr-HR" sz="2800" dirty="0" smtClean="0"/>
              <a:t>El come</a:t>
            </a:r>
          </a:p>
          <a:p>
            <a:pPr marL="342900" indent="-342900">
              <a:buFont typeface="Wingdings" pitchFamily="2" charset="2"/>
              <a:buChar char="q"/>
            </a:pPr>
            <a:r>
              <a:rPr lang="hr-HR" sz="2800" dirty="0" smtClean="0"/>
              <a:t>Ella come</a:t>
            </a:r>
          </a:p>
        </p:txBody>
      </p:sp>
      <p:sp>
        <p:nvSpPr>
          <p:cNvPr id="5" name="Text Placeholder 2"/>
          <p:cNvSpPr txBox="1">
            <a:spLocks/>
          </p:cNvSpPr>
          <p:nvPr/>
        </p:nvSpPr>
        <p:spPr>
          <a:xfrm>
            <a:off x="4684713" y="3276600"/>
            <a:ext cx="2782887" cy="2286000"/>
          </a:xfrm>
          <a:prstGeom prst="rect">
            <a:avLst/>
          </a:prstGeom>
        </p:spPr>
        <p:txBody>
          <a:bodyPr anchor="t" anchorCtr="0">
            <a:normAutofit fontScale="85000" lnSpcReduction="10000"/>
          </a:bodyPr>
          <a:lstStyle>
            <a:lvl1pPr marL="0" indent="0" algn="l" rtl="0" eaLnBrk="1" latinLnBrk="0" hangingPunct="1">
              <a:spcBef>
                <a:spcPts val="580"/>
              </a:spcBef>
              <a:buClr>
                <a:schemeClr val="accent1"/>
              </a:buClr>
              <a:buSzPct val="85000"/>
              <a:buFont typeface="Wingdings 2"/>
              <a:buNone/>
              <a:defRPr kumimoji="0" sz="2400" kern="1200">
                <a:solidFill>
                  <a:schemeClr val="tx1">
                    <a:tint val="75000"/>
                  </a:schemeClr>
                </a:solidFill>
                <a:latin typeface="+mn-lt"/>
                <a:ea typeface="+mn-ea"/>
                <a:cs typeface="+mn-cs"/>
              </a:defRPr>
            </a:lvl1pPr>
            <a:lvl2pPr marL="548640" indent="-228600" algn="l" rtl="0" eaLnBrk="1" latinLnBrk="0" hangingPunct="1">
              <a:spcBef>
                <a:spcPts val="370"/>
              </a:spcBef>
              <a:buClr>
                <a:schemeClr val="accent2"/>
              </a:buClr>
              <a:buSzPct val="85000"/>
              <a:buFont typeface="Wingdings 2"/>
              <a:buNone/>
              <a:defRPr kumimoji="0" sz="1800" kern="1200">
                <a:solidFill>
                  <a:schemeClr val="tx1">
                    <a:tint val="75000"/>
                  </a:schemeClr>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None/>
              <a:defRPr kumimoji="0" sz="1600" kern="1200">
                <a:solidFill>
                  <a:schemeClr val="tx1">
                    <a:tint val="75000"/>
                  </a:schemeClr>
                </a:solidFill>
                <a:latin typeface="+mn-lt"/>
                <a:ea typeface="+mn-ea"/>
                <a:cs typeface="+mn-cs"/>
              </a:defRPr>
            </a:lvl3pPr>
            <a:lvl4pPr marL="1097280" indent="-228600" algn="l" rtl="0" eaLnBrk="1" latinLnBrk="0" hangingPunct="1">
              <a:spcBef>
                <a:spcPts val="370"/>
              </a:spcBef>
              <a:buClr>
                <a:schemeClr val="accent3"/>
              </a:buClr>
              <a:buSzPct val="80000"/>
              <a:buFont typeface="Wingdings 2"/>
              <a:buNone/>
              <a:defRPr kumimoji="0" sz="1400" kern="1200">
                <a:solidFill>
                  <a:schemeClr val="tx1">
                    <a:tint val="75000"/>
                  </a:schemeClr>
                </a:solidFill>
                <a:latin typeface="+mn-lt"/>
                <a:ea typeface="+mn-ea"/>
                <a:cs typeface="+mn-cs"/>
              </a:defRPr>
            </a:lvl4pPr>
            <a:lvl5pPr marL="1371600" indent="-228600" algn="l" rtl="0" eaLnBrk="1" latinLnBrk="0" hangingPunct="1">
              <a:spcBef>
                <a:spcPts val="370"/>
              </a:spcBef>
              <a:buClr>
                <a:schemeClr val="accent3"/>
              </a:buClr>
              <a:buFontTx/>
              <a:buNone/>
              <a:defRPr kumimoji="0" sz="1400" kern="1200">
                <a:solidFill>
                  <a:schemeClr val="tx1">
                    <a:tint val="75000"/>
                  </a:schemeClr>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342900" indent="-342900">
              <a:buFont typeface="Wingdings" pitchFamily="2" charset="2"/>
              <a:buChar char="q"/>
            </a:pPr>
            <a:r>
              <a:rPr lang="hr-HR" sz="2800" dirty="0" smtClean="0"/>
              <a:t>Nosotros/as comemos</a:t>
            </a:r>
            <a:endParaRPr lang="hr-HR" sz="2800" dirty="0"/>
          </a:p>
          <a:p>
            <a:pPr marL="342900" indent="-342900">
              <a:buFont typeface="Wingdings" pitchFamily="2" charset="2"/>
              <a:buChar char="q"/>
            </a:pPr>
            <a:r>
              <a:rPr lang="hr-HR" sz="2800" dirty="0" smtClean="0"/>
              <a:t>Vosotros comeis</a:t>
            </a:r>
          </a:p>
          <a:p>
            <a:pPr marL="342900" indent="-342900">
              <a:buFont typeface="Wingdings" pitchFamily="2" charset="2"/>
              <a:buChar char="q"/>
            </a:pPr>
            <a:r>
              <a:rPr lang="hr-HR" sz="2800" dirty="0" smtClean="0"/>
              <a:t>Ustedes comen</a:t>
            </a:r>
          </a:p>
          <a:p>
            <a:pPr marL="342900" indent="-342900">
              <a:buFont typeface="Wingdings" pitchFamily="2" charset="2"/>
              <a:buChar char="q"/>
            </a:pPr>
            <a:r>
              <a:rPr lang="hr-HR" sz="2800" dirty="0" smtClean="0"/>
              <a:t>Ellos/as hablan</a:t>
            </a:r>
          </a:p>
        </p:txBody>
      </p:sp>
    </p:spTree>
    <p:extLst>
      <p:ext uri="{BB962C8B-B14F-4D97-AF65-F5344CB8AC3E}">
        <p14:creationId xmlns="" xmlns:p14="http://schemas.microsoft.com/office/powerpoint/2010/main" val="15032262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r-HR" dirty="0" smtClean="0"/>
              <a:t>BASICS</a:t>
            </a:r>
            <a:endParaRPr lang="en-US" dirty="0"/>
          </a:p>
        </p:txBody>
      </p:sp>
      <p:sp>
        <p:nvSpPr>
          <p:cNvPr id="3" name="Text Placeholder 2"/>
          <p:cNvSpPr>
            <a:spLocks noGrp="1"/>
          </p:cNvSpPr>
          <p:nvPr>
            <p:ph type="body" idx="1"/>
          </p:nvPr>
        </p:nvSpPr>
        <p:spPr/>
        <p:txBody>
          <a:bodyPr>
            <a:normAutofit/>
          </a:bodyPr>
          <a:lstStyle/>
          <a:p>
            <a:r>
              <a:rPr lang="hr-HR" sz="4000" dirty="0" smtClean="0">
                <a:solidFill>
                  <a:schemeClr val="accent5">
                    <a:lumMod val="75000"/>
                  </a:schemeClr>
                </a:solidFill>
              </a:rPr>
              <a:t>Words and images</a:t>
            </a:r>
            <a:endParaRPr lang="en-US" sz="4000" dirty="0">
              <a:solidFill>
                <a:schemeClr val="accent5">
                  <a:lumMod val="75000"/>
                </a:schemeClr>
              </a:solidFill>
            </a:endParaRPr>
          </a:p>
        </p:txBody>
      </p:sp>
    </p:spTree>
    <p:extLst>
      <p:ext uri="{BB962C8B-B14F-4D97-AF65-F5344CB8AC3E}">
        <p14:creationId xmlns="" xmlns:p14="http://schemas.microsoft.com/office/powerpoint/2010/main" val="42785417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219200"/>
            <a:ext cx="7772400" cy="1362075"/>
          </a:xfrm>
        </p:spPr>
        <p:txBody>
          <a:bodyPr/>
          <a:lstStyle/>
          <a:p>
            <a:pPr algn="ctr"/>
            <a:r>
              <a:rPr lang="hr-HR" dirty="0" smtClean="0"/>
              <a:t>pasta – la pasta</a:t>
            </a:r>
            <a:endParaRPr lang="en-US" dirty="0"/>
          </a:p>
        </p:txBody>
      </p:sp>
      <p:pic>
        <p:nvPicPr>
          <p:cNvPr id="3" name="Picture 2"/>
          <p:cNvPicPr>
            <a:picLocks noChangeAspect="1"/>
          </p:cNvPicPr>
          <p:nvPr/>
        </p:nvPicPr>
        <p:blipFill>
          <a:blip r:embed="rId2" cstate="print">
            <a:clrChange>
              <a:clrFrom>
                <a:srgbClr val="F6F6F6"/>
              </a:clrFrom>
              <a:clrTo>
                <a:srgbClr val="F6F6F6">
                  <a:alpha val="0"/>
                </a:srgbClr>
              </a:clrTo>
            </a:clrChange>
            <a:extLst>
              <a:ext uri="{28A0092B-C50C-407E-A947-70E740481C1C}">
                <a14:useLocalDpi xmlns="" xmlns:a14="http://schemas.microsoft.com/office/drawing/2010/main" val="0"/>
              </a:ext>
            </a:extLst>
          </a:blip>
          <a:stretch>
            <a:fillRect/>
          </a:stretch>
        </p:blipFill>
        <p:spPr>
          <a:xfrm>
            <a:off x="1905000" y="2895600"/>
            <a:ext cx="5575300" cy="3430954"/>
          </a:xfrm>
          <a:prstGeom prst="rect">
            <a:avLst/>
          </a:prstGeom>
        </p:spPr>
      </p:pic>
    </p:spTree>
    <p:extLst>
      <p:ext uri="{BB962C8B-B14F-4D97-AF65-F5344CB8AC3E}">
        <p14:creationId xmlns="" xmlns:p14="http://schemas.microsoft.com/office/powerpoint/2010/main" val="34623336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143000"/>
            <a:ext cx="7772400" cy="1362075"/>
          </a:xfrm>
        </p:spPr>
        <p:txBody>
          <a:bodyPr/>
          <a:lstStyle/>
          <a:p>
            <a:pPr algn="ctr"/>
            <a:r>
              <a:rPr lang="hr-HR" dirty="0" smtClean="0"/>
              <a:t>fruit – la fruta</a:t>
            </a:r>
            <a:endParaRPr lang="en-US" dirty="0"/>
          </a:p>
        </p:txBody>
      </p:sp>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2743200" y="2895600"/>
            <a:ext cx="3949744" cy="3715742"/>
          </a:xfrm>
          <a:prstGeom prst="rect">
            <a:avLst/>
          </a:prstGeom>
        </p:spPr>
      </p:pic>
    </p:spTree>
    <p:extLst>
      <p:ext uri="{BB962C8B-B14F-4D97-AF65-F5344CB8AC3E}">
        <p14:creationId xmlns="" xmlns:p14="http://schemas.microsoft.com/office/powerpoint/2010/main" val="410385829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Custom 11">
      <a:dk1>
        <a:sysClr val="windowText" lastClr="000000"/>
      </a:dk1>
      <a:lt1>
        <a:sysClr val="window" lastClr="FFFFFF"/>
      </a:lt1>
      <a:dk2>
        <a:srgbClr val="502651"/>
      </a:dk2>
      <a:lt2>
        <a:srgbClr val="FFFFFF"/>
      </a:lt2>
      <a:accent1>
        <a:srgbClr val="FFFFFF"/>
      </a:accent1>
      <a:accent2>
        <a:srgbClr val="78397A"/>
      </a:accent2>
      <a:accent3>
        <a:srgbClr val="A04DA3"/>
      </a:accent3>
      <a:accent4>
        <a:srgbClr val="502651"/>
      </a:accent4>
      <a:accent5>
        <a:srgbClr val="78397A"/>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153</TotalTime>
  <Words>449</Words>
  <Application>Microsoft Office PowerPoint</Application>
  <PresentationFormat>On-screen Show (4:3)</PresentationFormat>
  <Paragraphs>73</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Urban</vt:lpstr>
      <vt:lpstr>FOOD &amp; DRINK</vt:lpstr>
      <vt:lpstr>BASICS</vt:lpstr>
      <vt:lpstr>Breakfast – “desayuno”</vt:lpstr>
      <vt:lpstr>Lunch – “almuerzo”</vt:lpstr>
      <vt:lpstr>Dinner – “cena”</vt:lpstr>
      <vt:lpstr>Conjugation of ‘Comer’ - present indicative</vt:lpstr>
      <vt:lpstr>BASICS</vt:lpstr>
      <vt:lpstr>pasta – la pasta</vt:lpstr>
      <vt:lpstr>fruit – la fruta</vt:lpstr>
      <vt:lpstr>rice – el arroz</vt:lpstr>
      <vt:lpstr>tomato – el tomate</vt:lpstr>
      <vt:lpstr>juice – el jugo</vt:lpstr>
      <vt:lpstr>chicken – el pollo</vt:lpstr>
      <vt:lpstr>cheese – el queso</vt:lpstr>
      <vt:lpstr>potato – la pata</vt:lpstr>
      <vt:lpstr>fish – el pescado</vt:lpstr>
      <vt:lpstr>soup – la sopa</vt:lpstr>
      <vt:lpstr>onon – la cebolla</vt:lpstr>
      <vt:lpstr>beer – la cerveza</vt:lpstr>
      <vt:lpstr>tea – el té</vt:lpstr>
      <vt:lpstr>apple – la manzana</vt:lpstr>
      <vt:lpstr>orange – la naranja</vt:lpstr>
      <vt:lpstr>lemon – el limon</vt:lpstr>
      <vt:lpstr>sandwich – el emparedado</vt:lpstr>
      <vt:lpstr>strawberry – la fresa</vt:lpstr>
      <vt:lpstr>egg – el huevo</vt:lpstr>
      <vt:lpstr>BASICS</vt:lpstr>
      <vt:lpstr>Sentences</vt:lpstr>
      <vt:lpstr>Sentences</vt:lpstr>
      <vt:lpstr>Sentences</vt:lpstr>
      <vt:lpstr>Sentences</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dajo</dc:creator>
  <cp:lastModifiedBy>Mihaela</cp:lastModifiedBy>
  <cp:revision>139</cp:revision>
  <dcterms:created xsi:type="dcterms:W3CDTF">2006-08-16T00:00:00Z</dcterms:created>
  <dcterms:modified xsi:type="dcterms:W3CDTF">2018-07-09T13:35:06Z</dcterms:modified>
</cp:coreProperties>
</file>

<file path=docProps/thumbnail.jpeg>
</file>